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wmf" ContentType="image/x-wmf"/>
  <Override PartName="/ppt/media/image7.png" ContentType="image/png"/>
  <Override PartName="/ppt/media/image8.png" ContentType="image/png"/>
  <Override PartName="/ppt/media/image9.jpeg" ContentType="image/jpe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8633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889380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8372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8633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889380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8372160" y="4622760"/>
            <a:ext cx="771480" cy="4102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34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588600" y="367920"/>
            <a:ext cx="7886520" cy="2509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8372160" y="4622760"/>
            <a:ext cx="771480" cy="4102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/>
          </p:nvPr>
        </p:nvSpPr>
        <p:spPr>
          <a:xfrm>
            <a:off x="8633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/>
          </p:nvPr>
        </p:nvSpPr>
        <p:spPr>
          <a:xfrm>
            <a:off x="889380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/>
          </p:nvPr>
        </p:nvSpPr>
        <p:spPr>
          <a:xfrm>
            <a:off x="8372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4" name="PlaceHolder 6"/>
          <p:cNvSpPr>
            <a:spLocks noGrp="1"/>
          </p:cNvSpPr>
          <p:nvPr>
            <p:ph/>
          </p:nvPr>
        </p:nvSpPr>
        <p:spPr>
          <a:xfrm>
            <a:off x="8633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5" name="PlaceHolder 7"/>
          <p:cNvSpPr>
            <a:spLocks noGrp="1"/>
          </p:cNvSpPr>
          <p:nvPr>
            <p:ph/>
          </p:nvPr>
        </p:nvSpPr>
        <p:spPr>
          <a:xfrm>
            <a:off x="889380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34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588600" y="367920"/>
            <a:ext cx="7886520" cy="2509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360" cy="6858360"/>
          </a:xfrm>
          <a:prstGeom prst="straightConnector1">
            <a:avLst/>
          </a:prstGeom>
          <a:ln w="76200">
            <a:solidFill>
              <a:srgbClr val="ed7d31">
                <a:lumMod val="60000"/>
                <a:lumOff val="40000"/>
              </a:srgbClr>
            </a:solidFill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816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9960" cy="3243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Séance 49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9440" cy="32436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Modifiez le style du titre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X/X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6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9120" cy="35964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Connecteur droit 7"/>
          <p:cNvCxnSpPr/>
          <p:nvPr/>
        </p:nvCxnSpPr>
        <p:spPr>
          <a:xfrm flipV="1">
            <a:off x="0" y="0"/>
            <a:ext cx="360" cy="6858360"/>
          </a:xfrm>
          <a:prstGeom prst="straightConnector1">
            <a:avLst/>
          </a:prstGeom>
          <a:ln w="76200">
            <a:solidFill>
              <a:srgbClr val="ed7d31">
                <a:lumMod val="60000"/>
                <a:lumOff val="40000"/>
              </a:srgbClr>
            </a:solidFill>
          </a:ln>
        </p:spPr>
      </p:cxnSp>
      <p:sp>
        <p:nvSpPr>
          <p:cNvPr id="44" name="ZoneTexte 8"/>
          <p:cNvSpPr/>
          <p:nvPr/>
        </p:nvSpPr>
        <p:spPr>
          <a:xfrm>
            <a:off x="39240" y="346320"/>
            <a:ext cx="84816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Rectangle 9"/>
          <p:cNvSpPr/>
          <p:nvPr/>
        </p:nvSpPr>
        <p:spPr>
          <a:xfrm>
            <a:off x="7934400" y="0"/>
            <a:ext cx="1209960" cy="3243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Séance 49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Rectangle 10"/>
          <p:cNvSpPr/>
          <p:nvPr/>
        </p:nvSpPr>
        <p:spPr>
          <a:xfrm>
            <a:off x="39240" y="0"/>
            <a:ext cx="7849440" cy="32436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Modifiez le style du titre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X/X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49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9120" cy="35964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png"/><Relationship Id="rId3" Type="http://schemas.openxmlformats.org/officeDocument/2006/relationships/image" Target="../media/image6.wmf"/><Relationship Id="rId4" Type="http://schemas.openxmlformats.org/officeDocument/2006/relationships/image" Target="../media/image7.png"/><Relationship Id="rId5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png"/><Relationship Id="rId3" Type="http://schemas.openxmlformats.org/officeDocument/2006/relationships/image" Target="../media/image6.wmf"/><Relationship Id="rId4" Type="http://schemas.openxmlformats.org/officeDocument/2006/relationships/image" Target="../media/image7.png"/><Relationship Id="rId5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png"/><Relationship Id="rId3" Type="http://schemas.openxmlformats.org/officeDocument/2006/relationships/image" Target="../media/image6.wmf"/><Relationship Id="rId4" Type="http://schemas.openxmlformats.org/officeDocument/2006/relationships/image" Target="../media/image7.png"/><Relationship Id="rId5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png"/><Relationship Id="rId3" Type="http://schemas.openxmlformats.org/officeDocument/2006/relationships/image" Target="../media/image6.wmf"/><Relationship Id="rId4" Type="http://schemas.openxmlformats.org/officeDocument/2006/relationships/image" Target="../media/image7.png"/><Relationship Id="rId5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png"/><Relationship Id="rId3" Type="http://schemas.openxmlformats.org/officeDocument/2006/relationships/image" Target="../media/image6.wmf"/><Relationship Id="rId4" Type="http://schemas.openxmlformats.org/officeDocument/2006/relationships/image" Target="../media/image7.png"/><Relationship Id="rId5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Rectangle 1"/>
          <p:cNvSpPr/>
          <p:nvPr/>
        </p:nvSpPr>
        <p:spPr>
          <a:xfrm>
            <a:off x="0" y="312840"/>
            <a:ext cx="9143640" cy="666504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87" name="ZoneTexte 2"/>
          <p:cNvSpPr/>
          <p:nvPr/>
        </p:nvSpPr>
        <p:spPr>
          <a:xfrm>
            <a:off x="2063880" y="3009960"/>
            <a:ext cx="5016240" cy="1551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</a:rPr>
              <a:t>Je m’entraine à résoudre des problèmes additifs /  multiplicatifs.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88" name="Image 16" descr=""/>
          <p:cNvPicPr/>
          <p:nvPr/>
        </p:nvPicPr>
        <p:blipFill>
          <a:blip r:embed="rId1"/>
          <a:stretch/>
        </p:blipFill>
        <p:spPr>
          <a:xfrm>
            <a:off x="3654360" y="571320"/>
            <a:ext cx="1834920" cy="12657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"/>
          <p:cNvSpPr/>
          <p:nvPr/>
        </p:nvSpPr>
        <p:spPr>
          <a:xfrm flipH="1">
            <a:off x="0" y="342036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pic>
        <p:nvPicPr>
          <p:cNvPr id="90" name="Image 5" descr=""/>
          <p:cNvPicPr/>
          <p:nvPr/>
        </p:nvPicPr>
        <p:blipFill>
          <a:blip r:embed="rId1"/>
          <a:srcRect l="0" t="0" r="3431" b="14882"/>
          <a:stretch/>
        </p:blipFill>
        <p:spPr>
          <a:xfrm>
            <a:off x="5498280" y="2742480"/>
            <a:ext cx="2041200" cy="1440000"/>
          </a:xfrm>
          <a:prstGeom prst="rect">
            <a:avLst/>
          </a:prstGeom>
          <a:ln w="0">
            <a:noFill/>
          </a:ln>
        </p:spPr>
      </p:pic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652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Cherchez la solution au problème :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2" name="ZoneTexte 2"/>
          <p:cNvSpPr/>
          <p:nvPr/>
        </p:nvSpPr>
        <p:spPr>
          <a:xfrm>
            <a:off x="643320" y="2042640"/>
            <a:ext cx="6677640" cy="611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1" lang="fr-FR" sz="3200" spc="-1" strike="noStrike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"/>
          <p:cNvSpPr/>
          <p:nvPr/>
        </p:nvSpPr>
        <p:spPr>
          <a:xfrm>
            <a:off x="8064360" y="360360"/>
            <a:ext cx="107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"/>
          <p:cNvSpPr/>
          <p:nvPr/>
        </p:nvSpPr>
        <p:spPr>
          <a:xfrm>
            <a:off x="7884360" y="3600360"/>
            <a:ext cx="125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"/>
          <p:cNvSpPr/>
          <p:nvPr/>
        </p:nvSpPr>
        <p:spPr>
          <a:xfrm>
            <a:off x="141120" y="919080"/>
            <a:ext cx="8817480" cy="171972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Calibri"/>
              </a:rPr>
              <a:t>Au supermarché, le pâtissier a préparé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Calibri"/>
              </a:rPr>
              <a:t>350 macarons dont 145 au chocolat et le reste aux fruits.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1" lang="fr-FR" sz="2800" spc="-1" strike="noStrike">
                <a:solidFill>
                  <a:srgbClr val="000000"/>
                </a:solidFill>
                <a:latin typeface="Calibri"/>
                <a:ea typeface="Calibri"/>
              </a:rPr>
              <a:t>Combien de macarons aux fruits y a-t-il ?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"/>
          <p:cNvSpPr/>
          <p:nvPr/>
        </p:nvSpPr>
        <p:spPr>
          <a:xfrm>
            <a:off x="154440" y="4518000"/>
            <a:ext cx="8546760" cy="175068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Calibri"/>
              </a:rPr>
              <a:t>Le pâtissier a compté qu’en un an , il a préparé 3 250 macarons dont 1 400 au chocolat et le reste aux fruits.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1" lang="fr-FR" sz="2800" spc="-1" strike="noStrike">
                <a:solidFill>
                  <a:srgbClr val="000000"/>
                </a:solidFill>
                <a:latin typeface="Calibri"/>
                <a:ea typeface="Calibri"/>
              </a:rPr>
              <a:t>Combien de macarons aux fruits y a-t-il ?</a:t>
            </a:r>
            <a:r>
              <a:rPr b="1" lang="fr-FR" sz="3200" spc="-1" strike="noStrike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652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98" name="Image 2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5680" cy="971640"/>
          </a:xfrm>
          <a:prstGeom prst="rect">
            <a:avLst/>
          </a:prstGeom>
          <a:ln w="0">
            <a:noFill/>
          </a:ln>
        </p:spPr>
      </p:pic>
      <p:sp>
        <p:nvSpPr>
          <p:cNvPr id="99" name="Rectangle : coins arrondis 5"/>
          <p:cNvSpPr/>
          <p:nvPr/>
        </p:nvSpPr>
        <p:spPr>
          <a:xfrm>
            <a:off x="368280" y="137700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Rectangle : coins arrondis 6"/>
          <p:cNvSpPr/>
          <p:nvPr/>
        </p:nvSpPr>
        <p:spPr>
          <a:xfrm>
            <a:off x="368280" y="278100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Rectangle : coins arrondis 8"/>
          <p:cNvSpPr/>
          <p:nvPr/>
        </p:nvSpPr>
        <p:spPr>
          <a:xfrm>
            <a:off x="368280" y="418464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Rectangle : coins arrondis 10"/>
          <p:cNvSpPr/>
          <p:nvPr/>
        </p:nvSpPr>
        <p:spPr>
          <a:xfrm>
            <a:off x="368280" y="558864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ZoneTexte 11"/>
          <p:cNvSpPr/>
          <p:nvPr/>
        </p:nvSpPr>
        <p:spPr>
          <a:xfrm>
            <a:off x="3402000" y="1155600"/>
            <a:ext cx="548460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Je cherche une partie des macarons.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04" name="Image 7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9120" cy="971640"/>
          </a:xfrm>
          <a:prstGeom prst="rect">
            <a:avLst/>
          </a:prstGeom>
          <a:ln w="0">
            <a:noFill/>
          </a:ln>
        </p:spPr>
      </p:pic>
      <p:pic>
        <p:nvPicPr>
          <p:cNvPr id="105" name="Image 19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2800" cy="1104840"/>
          </a:xfrm>
          <a:prstGeom prst="rect">
            <a:avLst/>
          </a:prstGeom>
          <a:ln w="0">
            <a:noFill/>
          </a:ln>
        </p:spPr>
      </p:pic>
      <p:pic>
        <p:nvPicPr>
          <p:cNvPr id="106" name="Image 9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2960" cy="971640"/>
          </a:xfrm>
          <a:prstGeom prst="rect">
            <a:avLst/>
          </a:prstGeom>
          <a:ln w="0">
            <a:noFill/>
          </a:ln>
        </p:spPr>
      </p:pic>
      <p:sp>
        <p:nvSpPr>
          <p:cNvPr id="107" name="ZoneTexte 15"/>
          <p:cNvSpPr/>
          <p:nvPr/>
        </p:nvSpPr>
        <p:spPr>
          <a:xfrm>
            <a:off x="3435120" y="2549160"/>
            <a:ext cx="518688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Je représente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9" name="Rectangle 3"/>
          <p:cNvSpPr/>
          <p:nvPr/>
        </p:nvSpPr>
        <p:spPr>
          <a:xfrm>
            <a:off x="5829120" y="2568960"/>
            <a:ext cx="3314520" cy="53460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chemeClr val="lt1"/>
                </a:solidFill>
                <a:latin typeface="Calibri"/>
              </a:rPr>
              <a:t>350 macarons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Rectangle 4"/>
          <p:cNvSpPr/>
          <p:nvPr/>
        </p:nvSpPr>
        <p:spPr>
          <a:xfrm>
            <a:off x="7714800" y="3103560"/>
            <a:ext cx="1428840" cy="5346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chemeClr val="lt1"/>
                </a:solidFill>
                <a:latin typeface="Calibri"/>
              </a:rPr>
              <a:t>fruits ?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Rectangle 12"/>
          <p:cNvSpPr/>
          <p:nvPr/>
        </p:nvSpPr>
        <p:spPr>
          <a:xfrm>
            <a:off x="5829120" y="3103560"/>
            <a:ext cx="1885680" cy="53856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</a:rPr>
              <a:t>145 </a:t>
            </a:r>
            <a:r>
              <a:rPr b="0" lang="fr-FR" sz="2000" spc="-1" strike="noStrike">
                <a:solidFill>
                  <a:schemeClr val="lt1"/>
                </a:solidFill>
                <a:latin typeface="Calibri"/>
              </a:rPr>
              <a:t>(choco)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ZoneTexte 13"/>
          <p:cNvSpPr/>
          <p:nvPr/>
        </p:nvSpPr>
        <p:spPr>
          <a:xfrm>
            <a:off x="3508560" y="4213440"/>
            <a:ext cx="51868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350 − 145 = …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ZoneTexte 14"/>
          <p:cNvSpPr/>
          <p:nvPr/>
        </p:nvSpPr>
        <p:spPr>
          <a:xfrm>
            <a:off x="5581080" y="4213440"/>
            <a:ext cx="1040400" cy="57708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205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ZoneTexte 16"/>
          <p:cNvSpPr/>
          <p:nvPr/>
        </p:nvSpPr>
        <p:spPr>
          <a:xfrm>
            <a:off x="3435120" y="5569200"/>
            <a:ext cx="543420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ursive standard"/>
              </a:rPr>
              <a:t>Il y a 205 macarons aux fruits.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"/>
          <p:cNvSpPr/>
          <p:nvPr/>
        </p:nvSpPr>
        <p:spPr>
          <a:xfrm>
            <a:off x="8064360" y="360360"/>
            <a:ext cx="107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2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2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652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17" name="Image 6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5680" cy="971640"/>
          </a:xfrm>
          <a:prstGeom prst="rect">
            <a:avLst/>
          </a:prstGeom>
          <a:ln w="0">
            <a:noFill/>
          </a:ln>
        </p:spPr>
      </p:pic>
      <p:sp>
        <p:nvSpPr>
          <p:cNvPr id="118" name="Rectangle : coins arrondis 7"/>
          <p:cNvSpPr/>
          <p:nvPr/>
        </p:nvSpPr>
        <p:spPr>
          <a:xfrm>
            <a:off x="368280" y="137700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Rectangle : coins arrondis 9"/>
          <p:cNvSpPr/>
          <p:nvPr/>
        </p:nvSpPr>
        <p:spPr>
          <a:xfrm>
            <a:off x="368280" y="278100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Rectangle : coins arrondis 11"/>
          <p:cNvSpPr/>
          <p:nvPr/>
        </p:nvSpPr>
        <p:spPr>
          <a:xfrm>
            <a:off x="368280" y="418464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Rectangle : coins arrondis 12"/>
          <p:cNvSpPr/>
          <p:nvPr/>
        </p:nvSpPr>
        <p:spPr>
          <a:xfrm>
            <a:off x="368280" y="558864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ZoneTexte 6"/>
          <p:cNvSpPr/>
          <p:nvPr/>
        </p:nvSpPr>
        <p:spPr>
          <a:xfrm>
            <a:off x="3402000" y="1155600"/>
            <a:ext cx="548460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Je cherche une partie des macarons.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23" name="Image 8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9120" cy="971640"/>
          </a:xfrm>
          <a:prstGeom prst="rect">
            <a:avLst/>
          </a:prstGeom>
          <a:ln w="0">
            <a:noFill/>
          </a:ln>
        </p:spPr>
      </p:pic>
      <p:pic>
        <p:nvPicPr>
          <p:cNvPr id="124" name="Image 10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2800" cy="1104840"/>
          </a:xfrm>
          <a:prstGeom prst="rect">
            <a:avLst/>
          </a:prstGeom>
          <a:ln w="0">
            <a:noFill/>
          </a:ln>
        </p:spPr>
      </p:pic>
      <p:pic>
        <p:nvPicPr>
          <p:cNvPr id="125" name="Image 11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2960" cy="971640"/>
          </a:xfrm>
          <a:prstGeom prst="rect">
            <a:avLst/>
          </a:prstGeom>
          <a:ln w="0">
            <a:noFill/>
          </a:ln>
        </p:spPr>
      </p:pic>
      <p:sp>
        <p:nvSpPr>
          <p:cNvPr id="126" name="ZoneTexte 7"/>
          <p:cNvSpPr/>
          <p:nvPr/>
        </p:nvSpPr>
        <p:spPr>
          <a:xfrm>
            <a:off x="3435120" y="2549160"/>
            <a:ext cx="518688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Je représente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8" name="Rectangle 6"/>
          <p:cNvSpPr/>
          <p:nvPr/>
        </p:nvSpPr>
        <p:spPr>
          <a:xfrm>
            <a:off x="5829120" y="2568960"/>
            <a:ext cx="3314520" cy="53460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chemeClr val="lt1"/>
                </a:solidFill>
                <a:latin typeface="Calibri"/>
              </a:rPr>
              <a:t>3 250 macarons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9" name="Rectangle 7"/>
          <p:cNvSpPr/>
          <p:nvPr/>
        </p:nvSpPr>
        <p:spPr>
          <a:xfrm>
            <a:off x="7714800" y="3103560"/>
            <a:ext cx="1428840" cy="5346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chemeClr val="lt1"/>
                </a:solidFill>
                <a:latin typeface="Calibri"/>
              </a:rPr>
              <a:t>fruits ?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0" name="Rectangle 8"/>
          <p:cNvSpPr/>
          <p:nvPr/>
        </p:nvSpPr>
        <p:spPr>
          <a:xfrm>
            <a:off x="5829120" y="3103560"/>
            <a:ext cx="1885680" cy="53856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</a:rPr>
              <a:t>1 400 </a:t>
            </a:r>
            <a:r>
              <a:rPr b="0" lang="fr-FR" sz="2000" spc="-1" strike="noStrike">
                <a:solidFill>
                  <a:schemeClr val="lt1"/>
                </a:solidFill>
                <a:latin typeface="Calibri"/>
              </a:rPr>
              <a:t>(choco)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" name="ZoneTexte 8"/>
          <p:cNvSpPr/>
          <p:nvPr/>
        </p:nvSpPr>
        <p:spPr>
          <a:xfrm>
            <a:off x="3508560" y="4213440"/>
            <a:ext cx="51868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3 250 − 1400 = …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ZoneTexte 9"/>
          <p:cNvSpPr/>
          <p:nvPr/>
        </p:nvSpPr>
        <p:spPr>
          <a:xfrm>
            <a:off x="6062040" y="4213440"/>
            <a:ext cx="1652400" cy="57708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1 850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3" name="ZoneTexte 10"/>
          <p:cNvSpPr/>
          <p:nvPr/>
        </p:nvSpPr>
        <p:spPr>
          <a:xfrm>
            <a:off x="3435120" y="5569200"/>
            <a:ext cx="543420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ursive standard"/>
              </a:rPr>
              <a:t>Il a préparé 1 850 macarons aux fruits.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" name=""/>
          <p:cNvSpPr/>
          <p:nvPr/>
        </p:nvSpPr>
        <p:spPr>
          <a:xfrm>
            <a:off x="7832880" y="356760"/>
            <a:ext cx="125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3" dur="indefinite" restart="never" nodeType="tmRoot">
          <p:childTnLst>
            <p:seq>
              <p:cTn id="44" dur="indefinite" nodeType="mainSeq">
                <p:childTnLst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9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4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9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4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9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4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9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4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652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Cherchez la solution au problème :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6" name="Bulle narrative : ronde 7"/>
          <p:cNvSpPr/>
          <p:nvPr/>
        </p:nvSpPr>
        <p:spPr>
          <a:xfrm>
            <a:off x="194040" y="1508760"/>
            <a:ext cx="8047080" cy="4845960"/>
          </a:xfrm>
          <a:custGeom>
            <a:avLst/>
            <a:gdLst>
              <a:gd name="textAreaLeft" fmla="*/ 0 w 8047080"/>
              <a:gd name="textAreaRight" fmla="*/ 8047440 w 8047080"/>
              <a:gd name="textAreaTop" fmla="*/ 0 h 4845960"/>
              <a:gd name="textAreaBottom" fmla="*/ 4846320 h 4845960"/>
            </a:gdLst>
            <a:ahLst/>
            <a:rect l="textAreaLeft" t="textAreaTop" r="textAreaRight" b="textAreaBottom"/>
            <a:pathLst>
              <a:path w="7634464" h="4129607">
                <a:moveTo>
                  <a:pt x="2265916" y="4129607"/>
                </a:moveTo>
                <a:lnTo>
                  <a:pt x="1637754" y="3464505"/>
                </a:lnTo>
                <a:cubicBezTo>
                  <a:pt x="-781649" y="2771076"/>
                  <a:pt x="-15372" y="984739"/>
                  <a:pt x="756435" y="457654"/>
                </a:cubicBezTo>
                <a:cubicBezTo>
                  <a:pt x="1528242" y="-69431"/>
                  <a:pt x="5286935" y="-167708"/>
                  <a:pt x="6268599" y="301992"/>
                </a:cubicBezTo>
                <a:cubicBezTo>
                  <a:pt x="7250263" y="771692"/>
                  <a:pt x="8577772" y="2372467"/>
                  <a:pt x="6646418" y="3275853"/>
                </a:cubicBezTo>
                <a:cubicBezTo>
                  <a:pt x="5836862" y="3654521"/>
                  <a:pt x="3297416" y="3591560"/>
                  <a:pt x="2180673" y="3508242"/>
                </a:cubicBezTo>
                <a:lnTo>
                  <a:pt x="2265916" y="412960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endParaRPr b="1" lang="fr-FR" sz="3200" spc="-1" strike="noStrike">
              <a:solidFill>
                <a:srgbClr val="000000"/>
              </a:solidFill>
              <a:latin typeface="Calibri"/>
              <a:ea typeface="Calibri"/>
            </a:endParaRPr>
          </a:p>
        </p:txBody>
      </p:sp>
      <p:sp>
        <p:nvSpPr>
          <p:cNvPr id="137" name="ZoneTexte 2"/>
          <p:cNvSpPr/>
          <p:nvPr/>
        </p:nvSpPr>
        <p:spPr>
          <a:xfrm>
            <a:off x="472320" y="2612520"/>
            <a:ext cx="7490520" cy="1951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Calibri"/>
              </a:rPr>
              <a:t>Le pâtissier a préparé 72 cookies. Il les vend par paquets de 8.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1" lang="fr-FR" sz="3600" spc="-1" strike="noStrike">
                <a:solidFill>
                  <a:srgbClr val="000000"/>
                </a:solidFill>
                <a:latin typeface="Calibri"/>
                <a:ea typeface="Calibri"/>
              </a:rPr>
              <a:t>Combien de paquets y a-t-il ?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8" name="Image 5" descr=""/>
          <p:cNvPicPr/>
          <p:nvPr/>
        </p:nvPicPr>
        <p:blipFill>
          <a:blip r:embed="rId1"/>
          <a:stretch/>
        </p:blipFill>
        <p:spPr>
          <a:xfrm>
            <a:off x="6017040" y="3429000"/>
            <a:ext cx="4077720" cy="40777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652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40" name="Image 2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5680" cy="971640"/>
          </a:xfrm>
          <a:prstGeom prst="rect">
            <a:avLst/>
          </a:prstGeom>
          <a:ln w="0">
            <a:noFill/>
          </a:ln>
        </p:spPr>
      </p:pic>
      <p:sp>
        <p:nvSpPr>
          <p:cNvPr id="141" name="Rectangle : coins arrondis 5"/>
          <p:cNvSpPr/>
          <p:nvPr/>
        </p:nvSpPr>
        <p:spPr>
          <a:xfrm>
            <a:off x="368280" y="137700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Rectangle : coins arrondis 6"/>
          <p:cNvSpPr/>
          <p:nvPr/>
        </p:nvSpPr>
        <p:spPr>
          <a:xfrm>
            <a:off x="368280" y="278100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Rectangle : coins arrondis 8"/>
          <p:cNvSpPr/>
          <p:nvPr/>
        </p:nvSpPr>
        <p:spPr>
          <a:xfrm>
            <a:off x="368280" y="418464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4" name="Rectangle : coins arrondis 10"/>
          <p:cNvSpPr/>
          <p:nvPr/>
        </p:nvSpPr>
        <p:spPr>
          <a:xfrm>
            <a:off x="368280" y="558864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5" name="ZoneTexte 11"/>
          <p:cNvSpPr/>
          <p:nvPr/>
        </p:nvSpPr>
        <p:spPr>
          <a:xfrm>
            <a:off x="3402000" y="1155600"/>
            <a:ext cx="548460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Je cherche le nombre de paquets.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ZoneTexte 17"/>
          <p:cNvSpPr/>
          <p:nvPr/>
        </p:nvSpPr>
        <p:spPr>
          <a:xfrm>
            <a:off x="3435120" y="5569200"/>
            <a:ext cx="51868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ursive standard"/>
              </a:rPr>
              <a:t>Il y a 9 paquets.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47" name="Image 7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9120" cy="971640"/>
          </a:xfrm>
          <a:prstGeom prst="rect">
            <a:avLst/>
          </a:prstGeom>
          <a:ln w="0">
            <a:noFill/>
          </a:ln>
        </p:spPr>
      </p:pic>
      <p:pic>
        <p:nvPicPr>
          <p:cNvPr id="148" name="Image 19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2800" cy="1104840"/>
          </a:xfrm>
          <a:prstGeom prst="rect">
            <a:avLst/>
          </a:prstGeom>
          <a:ln w="0">
            <a:noFill/>
          </a:ln>
        </p:spPr>
      </p:pic>
      <p:sp>
        <p:nvSpPr>
          <p:cNvPr id="149" name="ZoneTexte 20"/>
          <p:cNvSpPr/>
          <p:nvPr/>
        </p:nvSpPr>
        <p:spPr>
          <a:xfrm>
            <a:off x="3435120" y="4220280"/>
            <a:ext cx="46141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72 : 8 = 9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50" name="Image 9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2960" cy="971640"/>
          </a:xfrm>
          <a:prstGeom prst="rect">
            <a:avLst/>
          </a:prstGeom>
          <a:ln w="0">
            <a:noFill/>
          </a:ln>
        </p:spPr>
      </p:pic>
      <p:sp>
        <p:nvSpPr>
          <p:cNvPr id="151" name="ZoneTexte 15"/>
          <p:cNvSpPr/>
          <p:nvPr/>
        </p:nvSpPr>
        <p:spPr>
          <a:xfrm>
            <a:off x="3435120" y="2510280"/>
            <a:ext cx="518688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Je représente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3" name="Rectangle 3"/>
          <p:cNvSpPr/>
          <p:nvPr/>
        </p:nvSpPr>
        <p:spPr>
          <a:xfrm>
            <a:off x="6198840" y="2545560"/>
            <a:ext cx="2423160" cy="53460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chemeClr val="lt1"/>
                </a:solidFill>
                <a:latin typeface="Calibri"/>
              </a:rPr>
              <a:t>72 cookies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" name="Rectangle 4"/>
          <p:cNvSpPr/>
          <p:nvPr/>
        </p:nvSpPr>
        <p:spPr>
          <a:xfrm>
            <a:off x="6198840" y="3055680"/>
            <a:ext cx="739080" cy="53856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</a:rPr>
              <a:t>8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" name="Rectangle 14"/>
          <p:cNvSpPr/>
          <p:nvPr/>
        </p:nvSpPr>
        <p:spPr>
          <a:xfrm>
            <a:off x="7882920" y="3064320"/>
            <a:ext cx="739080" cy="53856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</a:rPr>
              <a:t>8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6" name="Rectangle 18"/>
          <p:cNvSpPr/>
          <p:nvPr/>
        </p:nvSpPr>
        <p:spPr>
          <a:xfrm>
            <a:off x="7036920" y="3080520"/>
            <a:ext cx="739080" cy="5385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…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7" name="Accolade fermante 21"/>
          <p:cNvSpPr/>
          <p:nvPr/>
        </p:nvSpPr>
        <p:spPr>
          <a:xfrm rot="5400000">
            <a:off x="7272000" y="2696040"/>
            <a:ext cx="268920" cy="2154960"/>
          </a:xfrm>
          <a:prstGeom prst="rightBrace">
            <a:avLst>
              <a:gd name="adj1" fmla="val 38492"/>
              <a:gd name="adj2" fmla="val 50000"/>
            </a:avLst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8" name="Rectangle 22"/>
          <p:cNvSpPr/>
          <p:nvPr/>
        </p:nvSpPr>
        <p:spPr>
          <a:xfrm>
            <a:off x="6373440" y="3879000"/>
            <a:ext cx="2109960" cy="3387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</a:rPr>
              <a:t>?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85" dur="indefinite" restart="never" nodeType="tmRoot">
          <p:childTnLst>
            <p:seq>
              <p:cTn id="86" dur="indefinite" nodeType="mainSeq">
                <p:childTnLst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1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6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1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6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9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2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7" dur="500"/>
                                        <p:tgtEl>
                                          <p:spTgt spid="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2" dur="500"/>
                                        <p:tgtEl>
                                          <p:spTgt spid="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" name="Image 4" descr=""/>
          <p:cNvPicPr/>
          <p:nvPr/>
        </p:nvPicPr>
        <p:blipFill>
          <a:blip r:embed="rId1"/>
          <a:stretch/>
        </p:blipFill>
        <p:spPr>
          <a:xfrm>
            <a:off x="6195240" y="2357640"/>
            <a:ext cx="2999880" cy="4500000"/>
          </a:xfrm>
          <a:prstGeom prst="rect">
            <a:avLst/>
          </a:prstGeom>
          <a:ln w="0">
            <a:noFill/>
          </a:ln>
        </p:spPr>
      </p:pic>
      <p:sp>
        <p:nvSpPr>
          <p:cNvPr id="160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618588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0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Cherchez la solution au problème :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1" name="ZoneTexte 2"/>
          <p:cNvSpPr/>
          <p:nvPr/>
        </p:nvSpPr>
        <p:spPr>
          <a:xfrm>
            <a:off x="648360" y="1928520"/>
            <a:ext cx="7135200" cy="3226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2" name=""/>
          <p:cNvSpPr/>
          <p:nvPr/>
        </p:nvSpPr>
        <p:spPr>
          <a:xfrm>
            <a:off x="8064360" y="360360"/>
            <a:ext cx="107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3" name=""/>
          <p:cNvSpPr/>
          <p:nvPr/>
        </p:nvSpPr>
        <p:spPr>
          <a:xfrm>
            <a:off x="7884360" y="3600360"/>
            <a:ext cx="125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4" name=""/>
          <p:cNvSpPr/>
          <p:nvPr/>
        </p:nvSpPr>
        <p:spPr>
          <a:xfrm flipH="1">
            <a:off x="0" y="342072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65" name=""/>
          <p:cNvSpPr/>
          <p:nvPr/>
        </p:nvSpPr>
        <p:spPr>
          <a:xfrm>
            <a:off x="141120" y="919080"/>
            <a:ext cx="6282000" cy="242748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Calibri"/>
              </a:rPr>
              <a:t>L’agricultrice a récolté 35 kilos de tomates rouges, 29 kilos de tomates jaunes. Elle les vend par cageots de 8 kg.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1" lang="fr-FR" sz="2800" spc="-1" strike="noStrike">
                <a:solidFill>
                  <a:srgbClr val="000000"/>
                </a:solidFill>
                <a:latin typeface="Calibri"/>
                <a:ea typeface="Calibri"/>
              </a:rPr>
              <a:t>Combien de cageots cela fait-il ? 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6" name=""/>
          <p:cNvSpPr/>
          <p:nvPr/>
        </p:nvSpPr>
        <p:spPr>
          <a:xfrm>
            <a:off x="154440" y="3513960"/>
            <a:ext cx="6217200" cy="299916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Calibri"/>
              </a:rPr>
              <a:t>L’agricultrice a récolté 59 kilos de tomates rouges, 29 kilos de tomates jaunes. 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Calibri"/>
              </a:rPr>
              <a:t>Elle les vend par cageots de 8 kg.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1" lang="fr-FR" sz="2800" spc="-1" strike="noStrike">
                <a:solidFill>
                  <a:srgbClr val="000000"/>
                </a:solidFill>
                <a:latin typeface="Calibri"/>
                <a:ea typeface="Calibri"/>
              </a:rPr>
              <a:t>Combien de cageots cela fait-il ? 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652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68" name="Image 2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5680" cy="971640"/>
          </a:xfrm>
          <a:prstGeom prst="rect">
            <a:avLst/>
          </a:prstGeom>
          <a:ln w="0">
            <a:noFill/>
          </a:ln>
        </p:spPr>
      </p:pic>
      <p:sp>
        <p:nvSpPr>
          <p:cNvPr id="169" name="Rectangle : coins arrondis 5"/>
          <p:cNvSpPr/>
          <p:nvPr/>
        </p:nvSpPr>
        <p:spPr>
          <a:xfrm>
            <a:off x="368280" y="137700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0" name="Rectangle : coins arrondis 6"/>
          <p:cNvSpPr/>
          <p:nvPr/>
        </p:nvSpPr>
        <p:spPr>
          <a:xfrm>
            <a:off x="368280" y="278100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1" name="Rectangle : coins arrondis 8"/>
          <p:cNvSpPr/>
          <p:nvPr/>
        </p:nvSpPr>
        <p:spPr>
          <a:xfrm>
            <a:off x="368280" y="418464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2" name="Rectangle : coins arrondis 10"/>
          <p:cNvSpPr/>
          <p:nvPr/>
        </p:nvSpPr>
        <p:spPr>
          <a:xfrm>
            <a:off x="368280" y="558864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3" name="ZoneTexte 11"/>
          <p:cNvSpPr/>
          <p:nvPr/>
        </p:nvSpPr>
        <p:spPr>
          <a:xfrm>
            <a:off x="3402000" y="1155600"/>
            <a:ext cx="548460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Je cherche le nombre de cageots.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4" name="ZoneTexte 17"/>
          <p:cNvSpPr/>
          <p:nvPr/>
        </p:nvSpPr>
        <p:spPr>
          <a:xfrm>
            <a:off x="3435120" y="5569200"/>
            <a:ext cx="51868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ursive standard"/>
              </a:rPr>
              <a:t>Il y a 8 cageots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75" name="Image 7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9120" cy="971640"/>
          </a:xfrm>
          <a:prstGeom prst="rect">
            <a:avLst/>
          </a:prstGeom>
          <a:ln w="0">
            <a:noFill/>
          </a:ln>
        </p:spPr>
      </p:pic>
      <p:pic>
        <p:nvPicPr>
          <p:cNvPr id="176" name="Image 19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2800" cy="1104840"/>
          </a:xfrm>
          <a:prstGeom prst="rect">
            <a:avLst/>
          </a:prstGeom>
          <a:ln w="0">
            <a:noFill/>
          </a:ln>
        </p:spPr>
      </p:pic>
      <p:pic>
        <p:nvPicPr>
          <p:cNvPr id="177" name="Image 9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2960" cy="971640"/>
          </a:xfrm>
          <a:prstGeom prst="rect">
            <a:avLst/>
          </a:prstGeom>
          <a:ln w="0">
            <a:noFill/>
          </a:ln>
        </p:spPr>
      </p:pic>
      <p:sp>
        <p:nvSpPr>
          <p:cNvPr id="178" name="ZoneTexte 15"/>
          <p:cNvSpPr/>
          <p:nvPr/>
        </p:nvSpPr>
        <p:spPr>
          <a:xfrm>
            <a:off x="3435120" y="2549160"/>
            <a:ext cx="518688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Je représente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0" name="Rectangle 4"/>
          <p:cNvSpPr/>
          <p:nvPr/>
        </p:nvSpPr>
        <p:spPr>
          <a:xfrm>
            <a:off x="6198840" y="2638440"/>
            <a:ext cx="2423160" cy="42804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000" spc="-1" strike="noStrike">
                <a:solidFill>
                  <a:schemeClr val="lt1"/>
                </a:solidFill>
                <a:latin typeface="Calibri"/>
              </a:rPr>
              <a:t>35 + 29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1" name="ZoneTexte 22"/>
          <p:cNvSpPr/>
          <p:nvPr/>
        </p:nvSpPr>
        <p:spPr>
          <a:xfrm>
            <a:off x="3513600" y="3921480"/>
            <a:ext cx="4614120" cy="1551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35 + 29 = 64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64 : 8 = 8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2" name="Rectangle 3"/>
          <p:cNvSpPr/>
          <p:nvPr/>
        </p:nvSpPr>
        <p:spPr>
          <a:xfrm>
            <a:off x="6198840" y="3055680"/>
            <a:ext cx="739080" cy="53856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</a:rPr>
              <a:t>8</a:t>
            </a:r>
            <a:endParaRPr b="0" lang="fr-FR" sz="2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83" name="Rectangle 14"/>
          <p:cNvSpPr/>
          <p:nvPr/>
        </p:nvSpPr>
        <p:spPr>
          <a:xfrm>
            <a:off x="7882920" y="3064320"/>
            <a:ext cx="739080" cy="53856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</a:rPr>
              <a:t>8</a:t>
            </a:r>
            <a:endParaRPr b="0" lang="fr-FR" sz="2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84" name="Rectangle 16"/>
          <p:cNvSpPr/>
          <p:nvPr/>
        </p:nvSpPr>
        <p:spPr>
          <a:xfrm>
            <a:off x="7036920" y="3080520"/>
            <a:ext cx="739080" cy="5385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…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5" name="Accolade fermante 18"/>
          <p:cNvSpPr/>
          <p:nvPr/>
        </p:nvSpPr>
        <p:spPr>
          <a:xfrm rot="5400000">
            <a:off x="7272000" y="2696040"/>
            <a:ext cx="268920" cy="2154960"/>
          </a:xfrm>
          <a:prstGeom prst="rightBrace">
            <a:avLst>
              <a:gd name="adj1" fmla="val 38492"/>
              <a:gd name="adj2" fmla="val 50000"/>
            </a:avLst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6" name="Rectangle 20"/>
          <p:cNvSpPr/>
          <p:nvPr/>
        </p:nvSpPr>
        <p:spPr>
          <a:xfrm>
            <a:off x="6373440" y="3879000"/>
            <a:ext cx="2109960" cy="3387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</a:rPr>
              <a:t>?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7" name=""/>
          <p:cNvSpPr/>
          <p:nvPr/>
        </p:nvSpPr>
        <p:spPr>
          <a:xfrm>
            <a:off x="8064360" y="360360"/>
            <a:ext cx="107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23" dur="indefinite" restart="never" nodeType="tmRoot">
          <p:childTnLst>
            <p:seq>
              <p:cTn id="124" dur="indefinite" nodeType="mainSeq">
                <p:childTnLst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9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4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9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4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7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50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55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58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63" dur="500"/>
                                        <p:tgtEl>
                                          <p:spTgt spid="1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68" dur="500"/>
                                        <p:tgtEl>
                                          <p:spTgt spid="1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3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652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89" name="Image 12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5680" cy="971640"/>
          </a:xfrm>
          <a:prstGeom prst="rect">
            <a:avLst/>
          </a:prstGeom>
          <a:ln w="0">
            <a:noFill/>
          </a:ln>
        </p:spPr>
      </p:pic>
      <p:sp>
        <p:nvSpPr>
          <p:cNvPr id="190" name="Rectangle : coins arrondis 13"/>
          <p:cNvSpPr/>
          <p:nvPr/>
        </p:nvSpPr>
        <p:spPr>
          <a:xfrm>
            <a:off x="368280" y="137700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1" name="Rectangle : coins arrondis 14"/>
          <p:cNvSpPr/>
          <p:nvPr/>
        </p:nvSpPr>
        <p:spPr>
          <a:xfrm>
            <a:off x="368280" y="278100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2" name="Rectangle : coins arrondis 15"/>
          <p:cNvSpPr/>
          <p:nvPr/>
        </p:nvSpPr>
        <p:spPr>
          <a:xfrm>
            <a:off x="368280" y="418464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3" name="Rectangle : coins arrondis 16"/>
          <p:cNvSpPr/>
          <p:nvPr/>
        </p:nvSpPr>
        <p:spPr>
          <a:xfrm>
            <a:off x="368280" y="558864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4" name="ZoneTexte 5"/>
          <p:cNvSpPr/>
          <p:nvPr/>
        </p:nvSpPr>
        <p:spPr>
          <a:xfrm>
            <a:off x="3402000" y="1155600"/>
            <a:ext cx="548460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Je cherche le nombre de cageots.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5" name="ZoneTexte 12"/>
          <p:cNvSpPr/>
          <p:nvPr/>
        </p:nvSpPr>
        <p:spPr>
          <a:xfrm>
            <a:off x="3435120" y="5569200"/>
            <a:ext cx="51868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ursive standard"/>
              </a:rPr>
              <a:t>Il y a 11 cageots.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96" name="Image 13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9120" cy="971640"/>
          </a:xfrm>
          <a:prstGeom prst="rect">
            <a:avLst/>
          </a:prstGeom>
          <a:ln w="0">
            <a:noFill/>
          </a:ln>
        </p:spPr>
      </p:pic>
      <p:pic>
        <p:nvPicPr>
          <p:cNvPr id="197" name="Image 14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2800" cy="1104840"/>
          </a:xfrm>
          <a:prstGeom prst="rect">
            <a:avLst/>
          </a:prstGeom>
          <a:ln w="0">
            <a:noFill/>
          </a:ln>
        </p:spPr>
      </p:pic>
      <p:pic>
        <p:nvPicPr>
          <p:cNvPr id="198" name="Image 15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2960" cy="971640"/>
          </a:xfrm>
          <a:prstGeom prst="rect">
            <a:avLst/>
          </a:prstGeom>
          <a:ln w="0">
            <a:noFill/>
          </a:ln>
        </p:spPr>
      </p:pic>
      <p:sp>
        <p:nvSpPr>
          <p:cNvPr id="199" name="ZoneTexte 18"/>
          <p:cNvSpPr/>
          <p:nvPr/>
        </p:nvSpPr>
        <p:spPr>
          <a:xfrm>
            <a:off x="3435120" y="2549160"/>
            <a:ext cx="518688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Je représente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1" name="Rectangle 9"/>
          <p:cNvSpPr/>
          <p:nvPr/>
        </p:nvSpPr>
        <p:spPr>
          <a:xfrm>
            <a:off x="6198840" y="2638440"/>
            <a:ext cx="2423160" cy="42804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000" spc="-1" strike="noStrike">
                <a:solidFill>
                  <a:schemeClr val="lt1"/>
                </a:solidFill>
                <a:latin typeface="Calibri"/>
              </a:rPr>
              <a:t>59 + 29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2" name="ZoneTexte 19"/>
          <p:cNvSpPr/>
          <p:nvPr/>
        </p:nvSpPr>
        <p:spPr>
          <a:xfrm>
            <a:off x="3513600" y="3921480"/>
            <a:ext cx="4614120" cy="1551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59 + 29 = 88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88 : 8 = 11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3" name="Rectangle 10"/>
          <p:cNvSpPr/>
          <p:nvPr/>
        </p:nvSpPr>
        <p:spPr>
          <a:xfrm>
            <a:off x="6198840" y="3055680"/>
            <a:ext cx="739080" cy="53856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</a:rPr>
              <a:t>8</a:t>
            </a:r>
            <a:endParaRPr b="0" lang="fr-FR" sz="2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204" name="Rectangle 11"/>
          <p:cNvSpPr/>
          <p:nvPr/>
        </p:nvSpPr>
        <p:spPr>
          <a:xfrm>
            <a:off x="7882920" y="3064320"/>
            <a:ext cx="739080" cy="53856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</a:rPr>
              <a:t>8</a:t>
            </a:r>
            <a:endParaRPr b="0" lang="fr-FR" sz="2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205" name="Rectangle 13"/>
          <p:cNvSpPr/>
          <p:nvPr/>
        </p:nvSpPr>
        <p:spPr>
          <a:xfrm>
            <a:off x="7036920" y="3080520"/>
            <a:ext cx="739080" cy="5385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…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6" name="Accolade fermante 2"/>
          <p:cNvSpPr/>
          <p:nvPr/>
        </p:nvSpPr>
        <p:spPr>
          <a:xfrm rot="5400000">
            <a:off x="7272000" y="2696040"/>
            <a:ext cx="268920" cy="2154960"/>
          </a:xfrm>
          <a:prstGeom prst="rightBrace">
            <a:avLst>
              <a:gd name="adj1" fmla="val 38492"/>
              <a:gd name="adj2" fmla="val 50000"/>
            </a:avLst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7" name="Rectangle 15"/>
          <p:cNvSpPr/>
          <p:nvPr/>
        </p:nvSpPr>
        <p:spPr>
          <a:xfrm>
            <a:off x="6373440" y="3879000"/>
            <a:ext cx="2109960" cy="3387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</a:rPr>
              <a:t>?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8" name=""/>
          <p:cNvSpPr/>
          <p:nvPr/>
        </p:nvSpPr>
        <p:spPr>
          <a:xfrm>
            <a:off x="7832880" y="356760"/>
            <a:ext cx="125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74" dur="indefinite" restart="never" nodeType="tmRoot">
          <p:childTnLst>
            <p:seq>
              <p:cTn id="175" dur="indefinite" nodeType="mainSeq">
                <p:childTnLst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80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85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90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95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98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9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01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fill="hold">
                      <p:stCondLst>
                        <p:cond delay="indefinite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06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7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09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0" fill="hold">
                      <p:stCondLst>
                        <p:cond delay="indefinite"/>
                      </p:stCondLst>
                      <p:childTnLst>
                        <p:par>
                          <p:cTn id="211" fill="hold">
                            <p:stCondLst>
                              <p:cond delay="0"/>
                            </p:stCondLst>
                            <p:childTnLst>
                              <p:par>
                                <p:cTn id="21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14" dur="500"/>
                                        <p:tgtEl>
                                          <p:spTgt spid="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5" fill="hold">
                      <p:stCondLst>
                        <p:cond delay="indefinite"/>
                      </p:stCondLst>
                      <p:childTnLst>
                        <p:par>
                          <p:cTn id="216" fill="hold">
                            <p:stCondLst>
                              <p:cond delay="0"/>
                            </p:stCondLst>
                            <p:childTnLst>
                              <p:par>
                                <p:cTn id="21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19" dur="500"/>
                                        <p:tgtEl>
                                          <p:spTgt spid="2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0" fill="hold">
                      <p:stCondLst>
                        <p:cond delay="indefinite"/>
                      </p:stCondLst>
                      <p:childTnLst>
                        <p:par>
                          <p:cTn id="221" fill="hold">
                            <p:stCondLst>
                              <p:cond delay="0"/>
                            </p:stCondLst>
                            <p:childTnLst>
                              <p:par>
                                <p:cTn id="22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4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17</TotalTime>
  <Application>LibreOffice/7.4.3.2$Windows_X86_64 LibreOffice_project/1048a8393ae2eeec98dff31b5c133c5f1d08b890</Application>
  <AppVersion>15.0000</AppVersion>
  <Words>239</Words>
  <Paragraphs>57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2025-12-24T14:04:10Z</dcterms:modified>
  <cp:revision>101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7</vt:i4>
  </property>
</Properties>
</file>